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34"/>
  </p:notesMasterIdLst>
  <p:handoutMasterIdLst>
    <p:handoutMasterId r:id="rId35"/>
  </p:handoutMasterIdLst>
  <p:sldIdLst>
    <p:sldId id="266" r:id="rId4"/>
    <p:sldId id="350" r:id="rId5"/>
    <p:sldId id="351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22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350"/>
            <p14:sldId id="351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59" autoAdjust="0"/>
    <p:restoredTop sz="85294" autoAdjust="0"/>
  </p:normalViewPr>
  <p:slideViewPr>
    <p:cSldViewPr snapToGrid="0" snapToObjects="1">
      <p:cViewPr>
        <p:scale>
          <a:sx n="118" d="100"/>
          <a:sy n="118" d="100"/>
        </p:scale>
        <p:origin x="144" y="-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4/21/17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if it isn’t you again? Welcome back.</a:t>
            </a:r>
          </a:p>
          <a:p>
            <a:endParaRPr lang="en-US" dirty="0"/>
          </a:p>
          <a:p>
            <a:r>
              <a:rPr lang="en-US" dirty="0"/>
              <a:t>For our next topic, I want you to go through an algorithmic case study, which is an algorithm called “PageRank.”</a:t>
            </a:r>
          </a:p>
          <a:p>
            <a:endParaRPr lang="en-US" dirty="0"/>
          </a:p>
          <a:p>
            <a:r>
              <a:rPr lang="en-US" dirty="0"/>
              <a:t>It was originally proposed as a way to rank web pages in order of “importance,” to help guide users through search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at query-time, when you know the user’s keywords, find all pages that match the search keywords and return them *in that precomputed rank order.*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8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 is something you can *PRECOMPUTE* from any snapshot of the web that you happen to have.</a:t>
            </a:r>
          </a:p>
          <a:p>
            <a:endParaRPr lang="en-US" dirty="0"/>
          </a:p>
          <a:p>
            <a:r>
              <a:rPr lang="en-US" dirty="0"/>
              <a:t>As such, even if it’s slow, it’s OK. (Well, as long as it’s not too slow.)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10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step can be done in a way that is mostly just a “lookup”, and so it’s possible to do quickly.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61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how can we compute a meaningful rank?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69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 consists of a bunch of pages.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93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these pages link to one another.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10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95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97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[STOP] In computer science lingo, the web is a network or _graph_.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56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pages are _nodes_.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5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picked this case study for you to help connect ideas from computer science, namely, the idea of a network or graph, with ideas from mathematics, namely, Markov chains from probability theory plus linear algebra.</a:t>
            </a:r>
          </a:p>
          <a:p>
            <a:endParaRPr lang="en-US" dirty="0"/>
          </a:p>
          <a:p>
            <a:r>
              <a:rPr lang="en-US" dirty="0"/>
              <a:t>These connections have a practical implication, too, which is that you can sometimes code up network or graph algorithms using tools from linear algebra.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86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links are _directed_ edges.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94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 we turn this structure into a ranking?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86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a “random web surfer.”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39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 person who, when visiting a web page, starts by considering all outgoing links.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50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or then selects an outgoing link randomly.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91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[advance]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685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[advance] This process would repeat forever.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42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analysis question then becomes the following.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00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ran this process for a very long time and then suddenly stopped it, on which page would the surfer most likely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77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that’s the PageRank idea, at a high-level.</a:t>
            </a:r>
          </a:p>
          <a:p>
            <a:endParaRPr lang="en-US" dirty="0"/>
          </a:p>
          <a:p>
            <a:r>
              <a:rPr lang="en-US" dirty="0"/>
              <a:t>Take a moment to digest it, and when you are ready for the nitty gritty details, move on to the next lesson.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01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68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you go to your favorite search engine and you type a query.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19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search engine returns a bunch of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11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you, as a user, will tend to scan these from top to bottom.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13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ordering of the results matters, begging the question: where does this order come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70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1999, the founders of Google, Larry Page and Sergey </a:t>
            </a:r>
            <a:r>
              <a:rPr lang="en-US" dirty="0" err="1"/>
              <a:t>Brin</a:t>
            </a:r>
            <a:r>
              <a:rPr lang="en-US" dirty="0"/>
              <a:t>, had the following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33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come up with a way to rank all web pages.</a:t>
            </a:r>
          </a:p>
          <a:p>
            <a:endParaRPr lang="en-US" dirty="0"/>
          </a:p>
          <a:p>
            <a:r>
              <a:rPr lang="en-US" dirty="0"/>
              <a:t>I’ll explain their scheme in a moment.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3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Case study: PageRank</a:t>
            </a:r>
            <a:br>
              <a:rPr lang="en-US" sz="2600" dirty="0"/>
            </a:br>
            <a:r>
              <a:rPr lang="en-US" sz="2600" dirty="0"/>
              <a:t>(Markov chains on graphs)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A connectivity-based ranking</a:t>
            </a:r>
          </a:p>
          <a:p>
            <a:r>
              <a:rPr lang="en-US" dirty="0"/>
              <a:t>of websites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17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14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9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8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31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43312" y="3092371"/>
            <a:ext cx="5787" cy="104172"/>
          </a:xfrm>
          <a:prstGeom prst="line">
            <a:avLst/>
          </a:prstGeom>
          <a:ln w="22225">
            <a:solidFill>
              <a:srgbClr val="01A2B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10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43312" y="3092371"/>
            <a:ext cx="5787" cy="104172"/>
          </a:xfrm>
          <a:prstGeom prst="line">
            <a:avLst/>
          </a:prstGeom>
          <a:ln w="22225">
            <a:solidFill>
              <a:srgbClr val="01A2B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23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43312" y="3092371"/>
            <a:ext cx="5787" cy="104172"/>
          </a:xfrm>
          <a:prstGeom prst="line">
            <a:avLst/>
          </a:prstGeom>
          <a:ln w="22225">
            <a:solidFill>
              <a:srgbClr val="01A2B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80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043312" y="3092371"/>
            <a:ext cx="5787" cy="104172"/>
          </a:xfrm>
          <a:prstGeom prst="line">
            <a:avLst/>
          </a:prstGeom>
          <a:ln w="22225">
            <a:solidFill>
              <a:srgbClr val="01A2B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16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Case study: PageRank</a:t>
            </a:r>
            <a:br>
              <a:rPr lang="en-US" sz="2600" dirty="0"/>
            </a:br>
            <a:r>
              <a:rPr lang="en-US" sz="2600" dirty="0"/>
              <a:t>(Markov chains on graphs)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A connectivity-based ranking</a:t>
            </a:r>
          </a:p>
          <a:p>
            <a:r>
              <a:rPr lang="en-US" dirty="0"/>
              <a:t>of websites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596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43312" y="3092371"/>
            <a:ext cx="5787" cy="104172"/>
          </a:xfrm>
          <a:prstGeom prst="line">
            <a:avLst/>
          </a:prstGeom>
          <a:ln w="22225">
            <a:solidFill>
              <a:srgbClr val="01A2B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68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43312" y="3092371"/>
            <a:ext cx="5787" cy="104172"/>
          </a:xfrm>
          <a:prstGeom prst="line">
            <a:avLst/>
          </a:prstGeom>
          <a:ln w="22225">
            <a:solidFill>
              <a:srgbClr val="01A2B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87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43312" y="3092371"/>
            <a:ext cx="5787" cy="104172"/>
          </a:xfrm>
          <a:prstGeom prst="line">
            <a:avLst/>
          </a:prstGeom>
          <a:ln w="22225">
            <a:solidFill>
              <a:srgbClr val="01A2B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3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43312" y="3092371"/>
            <a:ext cx="5787" cy="104172"/>
          </a:xfrm>
          <a:prstGeom prst="line">
            <a:avLst/>
          </a:prstGeom>
          <a:ln w="22225">
            <a:solidFill>
              <a:srgbClr val="01A2B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23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95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d"/>
      </p:transition>
    </mc:Choice>
    <mc:Fallback xmlns="">
      <p:transition>
        <p:wipe dir="d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5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2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46826" y="1963933"/>
            <a:ext cx="9144000" cy="51435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29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12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66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66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90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87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7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3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753565" y="4890304"/>
            <a:ext cx="1904035" cy="925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90172" y="532436"/>
            <a:ext cx="5787" cy="104172"/>
          </a:xfrm>
          <a:prstGeom prst="line">
            <a:avLst/>
          </a:prstGeom>
          <a:ln w="22225">
            <a:solidFill>
              <a:srgbClr val="5F6C7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214120" y="4058920"/>
            <a:ext cx="518160" cy="167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39469" y="4004240"/>
            <a:ext cx="67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method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982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</TotalTime>
  <Words>602</Words>
  <Application>Microsoft Macintosh PowerPoint</Application>
  <PresentationFormat>On-screen Show (16:9)</PresentationFormat>
  <Paragraphs>87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Helvetica</vt:lpstr>
      <vt:lpstr>Vitesse</vt:lpstr>
      <vt:lpstr>Vitesse Bold</vt:lpstr>
      <vt:lpstr>Vitesse Medium</vt:lpstr>
      <vt:lpstr>Half Page Slash</vt:lpstr>
      <vt:lpstr>Full Page Layout</vt:lpstr>
      <vt:lpstr>Head Shot</vt:lpstr>
      <vt:lpstr>Introduction to Computing for Data Analysis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Hayes, Christie M</cp:lastModifiedBy>
  <cp:revision>171</cp:revision>
  <dcterms:created xsi:type="dcterms:W3CDTF">2017-01-20T18:55:05Z</dcterms:created>
  <dcterms:modified xsi:type="dcterms:W3CDTF">2017-04-21T14:52:09Z</dcterms:modified>
</cp:coreProperties>
</file>